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980728"/>
            <a:ext cx="2664296" cy="3708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1628800"/>
            <a:ext cx="6046440" cy="1955303"/>
          </a:xfrm>
        </p:spPr>
        <p:txBody>
          <a:bodyPr/>
          <a:lstStyle/>
          <a:p>
            <a:r>
              <a:rPr lang="ru-RU" dirty="0" smtClean="0"/>
              <a:t>УЗИ глаза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5085184"/>
            <a:ext cx="6400800" cy="12192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Кожина Полина Артемовна</a:t>
            </a:r>
            <a:endParaRPr lang="ru-RU" sz="1600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3429000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5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19599" r="33764" b="7082"/>
          <a:stretch/>
        </p:blipFill>
        <p:spPr bwMode="auto">
          <a:xfrm>
            <a:off x="-66180" y="0"/>
            <a:ext cx="9102676" cy="685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7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722407"/>
            <a:ext cx="6441803" cy="554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13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>
                <a:effectLst/>
              </a:rPr>
              <a:t>Структура глаза у различных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>
                <a:effectLst/>
              </a:rPr>
              <a:t>видов животных</a:t>
            </a: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" r="968" b="1547"/>
          <a:stretch/>
        </p:blipFill>
        <p:spPr bwMode="auto">
          <a:xfrm>
            <a:off x="179512" y="1556792"/>
            <a:ext cx="8735888" cy="513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81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13" y="476250"/>
            <a:ext cx="6048375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41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517632" cy="18448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>
                <a:effectLst/>
              </a:rPr>
              <a:t>ОСОБЕННОСТИ </a:t>
            </a:r>
            <a:r>
              <a:rPr lang="ru-RU" sz="2800" dirty="0" smtClean="0">
                <a:effectLst/>
              </a:rPr>
              <a:t>СТРОЕНИЯ ГЛАЗНОГО </a:t>
            </a:r>
            <a:r>
              <a:rPr lang="ru-RU" sz="2800" dirty="0">
                <a:effectLst/>
              </a:rPr>
              <a:t>ЯБЛОКА </a:t>
            </a:r>
            <a:r>
              <a:rPr lang="ru-RU" sz="2800" dirty="0" smtClean="0">
                <a:effectLst/>
              </a:rPr>
              <a:t>И</a:t>
            </a:r>
            <a:r>
              <a:rPr lang="ru-RU" sz="2800" dirty="0" smtClean="0"/>
              <a:t> </a:t>
            </a:r>
            <a:r>
              <a:rPr lang="ru-RU" sz="2800" dirty="0" smtClean="0">
                <a:effectLst/>
              </a:rPr>
              <a:t>ИХ </a:t>
            </a:r>
            <a:r>
              <a:rPr lang="ru-RU" sz="2800" dirty="0">
                <a:effectLst/>
              </a:rPr>
              <a:t>ВЛИЯНИЕ НА УЛЬТРАЗВУКОВОЕ </a:t>
            </a:r>
            <a:r>
              <a:rPr lang="ru-RU" sz="2800" dirty="0" smtClean="0">
                <a:effectLst/>
              </a:rPr>
              <a:t>ИССЛЕДОВАНИЕ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373616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• Более плотные структуры глазного яблока будут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гиперэхогенными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(склера, роговица, капсулы хрусталика, радужная оболочка,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цилиарное тело)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Гипоэхогенными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(строма роговицы)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Анэхогенными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(передняя камера,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вещество хрусталика, стекловидное тело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31688" r="58268" b="4254"/>
          <a:stretch/>
        </p:blipFill>
        <p:spPr bwMode="auto">
          <a:xfrm>
            <a:off x="3079256" y="3838497"/>
            <a:ext cx="2664296" cy="281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8" t="2607" r="5445" b="4864"/>
          <a:stretch/>
        </p:blipFill>
        <p:spPr bwMode="auto">
          <a:xfrm>
            <a:off x="5940152" y="2832381"/>
            <a:ext cx="2953094" cy="382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1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>
                <a:effectLst/>
              </a:rPr>
              <a:t>ПОКАЗАНИЯ К УЗИ ГЛАЗНОГО ЯБЛОКА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Помутнения передней камеры глаза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Помутнение хрусталика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Дислокация хрусталика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Помутнение/изменение стекловидного тела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Слепота любой этиологии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Изменение размера глаза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Изменение положения глаза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Изменение вспомогательного аппарата глаза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Изменение зрительного нерва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Глаукома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Послеоперационный контроль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5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68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>
                <a:effectLst/>
              </a:rPr>
              <a:t>ПРОТИВОПОКАЗАНИЯ К </a:t>
            </a:r>
            <a:r>
              <a:rPr lang="ru-RU" sz="3200" dirty="0" smtClean="0">
                <a:effectLst/>
              </a:rPr>
              <a:t>УЗИ ГЛАЗНОГО</a:t>
            </a:r>
            <a:r>
              <a:rPr lang="ru-RU" sz="3200" dirty="0" smtClean="0"/>
              <a:t> </a:t>
            </a:r>
            <a:r>
              <a:rPr lang="ru-RU" sz="3200" dirty="0" smtClean="0">
                <a:effectLst/>
              </a:rPr>
              <a:t>ЯБЛОКА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•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Перфорации глазного яблока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Сильно выраженная глазная боль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• Агрессивный пациент (можно под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</a:rPr>
              <a:t>седацией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7008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/>
              <a:t>ОСНОВНЫЕ ПАТОЛОГИИ ГЛАЗНОГО ЯБЛОКА, ВЫЯВЛЯЕМЫЕ С ПОМОЩЬЮ УЛЬТРАЗВУКОВОГО СКАНИРОВАНИЯ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7568" y="1916832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• </a:t>
            </a:r>
            <a:r>
              <a:rPr lang="ru-RU" dirty="0" err="1"/>
              <a:t>Синехии</a:t>
            </a:r>
            <a:r>
              <a:rPr lang="ru-RU" dirty="0"/>
              <a:t>, включения в передней камере глаза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Новообразования глаза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Изменения со стороны сосудистой оболочки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Изменения хрусталика (катаракта, </a:t>
            </a:r>
            <a:r>
              <a:rPr lang="ru-RU" dirty="0" err="1"/>
              <a:t>люксация</a:t>
            </a:r>
            <a:r>
              <a:rPr lang="ru-RU" dirty="0"/>
              <a:t>)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Изменения стекловидного тела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Изменения сетчатки и зрительного нерва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Патологии орбиты и вспомогательного аппарата глаза </a:t>
            </a:r>
            <a:endParaRPr lang="ru-RU" dirty="0" smtClean="0"/>
          </a:p>
          <a:p>
            <a:r>
              <a:rPr lang="ru-RU" dirty="0" smtClean="0"/>
              <a:t>• </a:t>
            </a:r>
            <a:r>
              <a:rPr lang="ru-RU" dirty="0"/>
              <a:t>Аномалии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5773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01</a:t>
            </a:r>
            <a:endParaRPr lang="ru-RU" sz="9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632848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/>
              <a:t>ПАТОЛОГИИ РОГОВИЦЫ И СКЛЕРЫ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КЕРАТОПАТИИ, АБСЦЕССЫ </a:t>
            </a:r>
            <a:r>
              <a:rPr lang="ru-RU" dirty="0" smtClean="0"/>
              <a:t>РОГОВИЦЫ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"/>
          <a:stretch/>
        </p:blipFill>
        <p:spPr bwMode="auto">
          <a:xfrm>
            <a:off x="1475656" y="2276872"/>
            <a:ext cx="6192688" cy="396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9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284983"/>
            <a:ext cx="6555122" cy="329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IMG_080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IMG_0803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IMG_0803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IMG_0803.jpe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9897"/>
            <a:ext cx="3744416" cy="278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908720"/>
            <a:ext cx="8027169" cy="3931891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Ультразвуковое исследование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(УЗИ) глаза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у животных используется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для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определения состояния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глазного яблока,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склеры, роговицы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, хрусталика, сетчатки и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зрительного нерва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Это помогает в диагностике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глаукомы, катаракты, воспалительных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процессов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и других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заболеваний глаз.</a:t>
            </a:r>
          </a:p>
          <a:p>
            <a:pPr algn="l"/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2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ru-RU" dirty="0"/>
              <a:t>Новообразования в области роговицы и склеры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3600400" cy="480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95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832648"/>
          </a:xfrm>
        </p:spPr>
        <p:txBody>
          <a:bodyPr/>
          <a:lstStyle/>
          <a:p>
            <a:r>
              <a:rPr lang="ru-RU" dirty="0"/>
              <a:t>РАЗРЫВ </a:t>
            </a:r>
            <a:r>
              <a:rPr lang="ru-RU" dirty="0" smtClean="0"/>
              <a:t>СКЛЕРЫ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Часто сопровождается тотальным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гемофтальмом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3788246" cy="41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1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77000">
              <a:schemeClr val="bg1"/>
            </a:gs>
            <a:gs pos="28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/>
              <a:t>ПАТОЛОГИИ СОСУДИСТОЙ ОБОЛОЧКИ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ru-RU" dirty="0"/>
              <a:t>ИЗМЕНЕНИЯ </a:t>
            </a:r>
            <a:r>
              <a:rPr lang="ru-RU" dirty="0" smtClean="0"/>
              <a:t>РАДУЖКИ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02</a:t>
            </a:r>
            <a:endParaRPr lang="ru-RU" sz="9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8712967" cy="280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088" y="558924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ОСТЕОСАРКОМА ГЛАЗА. СОБАКА, ЛАБРАДОР, 11 ЛЕТ</a:t>
            </a:r>
          </a:p>
        </p:txBody>
      </p:sp>
    </p:spTree>
    <p:extLst>
      <p:ext uri="{BB962C8B-B14F-4D97-AF65-F5344CB8AC3E}">
        <p14:creationId xmlns:p14="http://schemas.microsoft.com/office/powerpoint/2010/main" val="317604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740689" cy="311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8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sz="3600" dirty="0"/>
              <a:t>ИЗМЕНЕНИЯ ЦИЛИАРНОГО ТЕЛА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Наиболее часто на УЗИ можно обнаружить новообразования </a:t>
            </a:r>
            <a:r>
              <a:rPr lang="ru-RU" dirty="0" err="1"/>
              <a:t>цт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Они </a:t>
            </a:r>
            <a:r>
              <a:rPr lang="ru-RU" dirty="0"/>
              <a:t>обычно растут вовнутрь глаза. На снимке - меланома </a:t>
            </a:r>
            <a:r>
              <a:rPr lang="ru-RU" dirty="0" smtClean="0"/>
              <a:t>ЦТ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16" y="2852936"/>
            <a:ext cx="4464496" cy="349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6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/>
              <a:t>ОТСЛОЕНИЕ СОСУДИСТОЙ ОБОЛОЧКИ И ЦТ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Отслойка сосудистой оболочки может занимать все сегменты глазного яблока от центральной зоны до крайней периферии.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При </a:t>
            </a:r>
            <a:r>
              <a:rPr lang="ru-RU" sz="1800" dirty="0"/>
              <a:t>резко выраженной высокой отслойке пузыри </a:t>
            </a:r>
            <a:r>
              <a:rPr lang="ru-RU" sz="1800" dirty="0" err="1"/>
              <a:t>хориоидеи</a:t>
            </a:r>
            <a:r>
              <a:rPr lang="ru-RU" sz="1800" dirty="0"/>
              <a:t> сближаются друг с другом и дают картину «целующейся» отслойки сосудистой оболочки.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1328" y="3395776"/>
            <a:ext cx="3480647" cy="268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5543372" cy="247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39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57095"/>
            <a:ext cx="3816424" cy="50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941168"/>
            <a:ext cx="3736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МЕЛАНОМА СОСУДИСТОЙ ОБОЛОЧКИ У ПИТБУЛЯ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5128" y="188640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НОВООБРАЗОВАНИЯ СОСУДИСТОЙ ОБОЛОЧКИ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879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9000">
              <a:schemeClr val="bg1"/>
            </a:gs>
            <a:gs pos="28000">
              <a:schemeClr val="bg1"/>
            </a:gs>
            <a:gs pos="100000">
              <a:schemeClr val="accent4">
                <a:lumMod val="20000"/>
                <a:lumOff val="8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200" y="-243408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/>
              <a:t>ПАТОЛОГИИ ХРУСТАЛИКА И СТЕКЛОВИДНОГО ТЕЛА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КАТАРАКТЫ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03</a:t>
            </a:r>
            <a:endParaRPr lang="ru-RU" sz="9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31" y="1916832"/>
            <a:ext cx="852487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4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ЛЮКСАЦИЯ ХРУСТАЛИКА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ru-RU" sz="2000" dirty="0"/>
              <a:t>Дислокация хрусталика со своего анатомически правильного положения, сопровождающаяся разрывом </a:t>
            </a:r>
            <a:r>
              <a:rPr lang="ru-RU" sz="2000" dirty="0" err="1"/>
              <a:t>цинновых</a:t>
            </a:r>
            <a:r>
              <a:rPr lang="ru-RU" sz="2000" dirty="0"/>
              <a:t> связок и </a:t>
            </a:r>
            <a:r>
              <a:rPr lang="ru-RU" sz="2000" dirty="0" err="1"/>
              <a:t>травматизацией</a:t>
            </a:r>
            <a:r>
              <a:rPr lang="ru-RU" sz="2000" dirty="0"/>
              <a:t> интраокулярных </a:t>
            </a:r>
            <a:r>
              <a:rPr lang="ru-RU" sz="2000" dirty="0" smtClean="0"/>
              <a:t>структур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7" r="1" b="50000"/>
          <a:stretch/>
        </p:blipFill>
        <p:spPr bwMode="auto">
          <a:xfrm>
            <a:off x="179512" y="2695200"/>
            <a:ext cx="3062929" cy="247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9" r="54730"/>
          <a:stretch/>
        </p:blipFill>
        <p:spPr bwMode="auto">
          <a:xfrm>
            <a:off x="2483768" y="4509120"/>
            <a:ext cx="2362962" cy="218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26003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52984" r="53299" b="4029"/>
          <a:stretch/>
        </p:blipFill>
        <p:spPr bwMode="auto">
          <a:xfrm>
            <a:off x="6444208" y="4575819"/>
            <a:ext cx="2592288" cy="219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РАЗРЫВ КАПСУЛЫ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r="60213" b="53796"/>
          <a:stretch/>
        </p:blipFill>
        <p:spPr bwMode="auto">
          <a:xfrm>
            <a:off x="611560" y="1484784"/>
            <a:ext cx="3672408" cy="319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53699" r="39659" b="1736"/>
          <a:stretch/>
        </p:blipFill>
        <p:spPr bwMode="auto">
          <a:xfrm>
            <a:off x="4355976" y="2924944"/>
            <a:ext cx="4207352" cy="358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46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0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ОСНОВЫ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УЛЬТРАЗВУКОВОГО ИССЛЕДОВАНИЯ ГЛАЗА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2708920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Для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проведения УЗИ глаза у животных используются высокочастотные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линейные датчики (обычно 7,5–15 МГц), специально разработанные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для обследования глаза.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Конвексный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датчик может быть использован для визуализации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новообразований орбиты.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1700808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ТЕХНИЧЕСКИЕ АСПЕКТЫ ПРОВЕДЕНИЯ ИССЛЕДОВАНИЯ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r="2684"/>
          <a:stretch/>
        </p:blipFill>
        <p:spPr bwMode="auto">
          <a:xfrm>
            <a:off x="4067944" y="4437112"/>
            <a:ext cx="4679400" cy="197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96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624736" cy="14847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СИНХИЗИС И СИНЕРЕЗИС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стекловидного тела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разжижение (</a:t>
            </a:r>
            <a:r>
              <a:rPr lang="ru-RU" sz="2000" dirty="0" err="1"/>
              <a:t>синхизис</a:t>
            </a:r>
            <a:r>
              <a:rPr lang="ru-RU" sz="2000" dirty="0"/>
              <a:t>) и агрегация коллагеновых фибрилл в плотные пучки (</a:t>
            </a:r>
            <a:r>
              <a:rPr lang="ru-RU" sz="2000" dirty="0" err="1"/>
              <a:t>синерезис</a:t>
            </a:r>
            <a:r>
              <a:rPr lang="ru-RU" sz="2000" dirty="0"/>
              <a:t>). Прогрессирующая возрастная деградация приводит к задней отслойке стекловидного тела (ЗОСТ</a:t>
            </a:r>
            <a:r>
              <a:rPr lang="ru-RU" sz="2000" dirty="0" smtClean="0"/>
              <a:t>).</a:t>
            </a:r>
          </a:p>
          <a:p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83784"/>
            <a:ext cx="26670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8" t="7923" b="8651"/>
          <a:stretch/>
        </p:blipFill>
        <p:spPr bwMode="auto">
          <a:xfrm>
            <a:off x="2771800" y="3097540"/>
            <a:ext cx="2685288" cy="31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7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ГЕМОФТАЛЬМ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ru-RU" sz="2000" dirty="0"/>
              <a:t>массивное кровоизлияние, занимающее значительную часть полости </a:t>
            </a:r>
            <a:r>
              <a:rPr lang="ru-RU" sz="2000" dirty="0" smtClean="0"/>
              <a:t>стекловидного </a:t>
            </a:r>
            <a:r>
              <a:rPr lang="ru-RU" sz="2000" dirty="0"/>
              <a:t>тела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376237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05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ЭНДОФТАЛЬМИТ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ru-RU" sz="2000" dirty="0" err="1"/>
              <a:t>Эндофтальмит</a:t>
            </a:r>
            <a:r>
              <a:rPr lang="ru-RU" sz="2000" dirty="0"/>
              <a:t> — это гнойное воспаление внутренних оболочек глазного яблока с образованием экссудата в стекловидном теле. Причинами </a:t>
            </a:r>
            <a:r>
              <a:rPr lang="ru-RU" sz="2000" dirty="0" err="1"/>
              <a:t>эндофтальмита</a:t>
            </a:r>
            <a:r>
              <a:rPr lang="ru-RU" sz="2000" dirty="0"/>
              <a:t> являются ранения глазного яблока, в результате которых и заносится инфекция, возможны случаи осложнений после операций. </a:t>
            </a:r>
            <a:endParaRPr lang="ru-RU" sz="2000" dirty="0" smtClean="0"/>
          </a:p>
          <a:p>
            <a:endParaRPr lang="ru-RU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6"/>
          <a:stretch/>
        </p:blipFill>
        <p:spPr bwMode="auto">
          <a:xfrm>
            <a:off x="3976431" y="3818282"/>
            <a:ext cx="2635157" cy="248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1"/>
          <a:stretch/>
        </p:blipFill>
        <p:spPr bwMode="auto">
          <a:xfrm>
            <a:off x="6611589" y="3818282"/>
            <a:ext cx="2378507" cy="248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473" y="3493790"/>
            <a:ext cx="2728986" cy="240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1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ОТСЛОЕНИЕ СТЕКЛОВИДНОГО ТЕЛА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Отслойка стекловидного тела имеет различные формы.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Бывает </a:t>
            </a:r>
            <a:r>
              <a:rPr lang="ru-RU" sz="2000" dirty="0"/>
              <a:t>частичной или полной.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Чаще </a:t>
            </a:r>
            <a:r>
              <a:rPr lang="ru-RU" sz="2000" dirty="0"/>
              <a:t>всего при полной отслойке поражается задний полюс глаза на всем протяжении, что сопровождается оттягиванием его к центру разной степени выраженности. </a:t>
            </a:r>
            <a:endParaRPr lang="ru-RU" sz="2000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79635"/>
            <a:ext cx="3764657" cy="325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3"/>
            <a:ext cx="3168352" cy="240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0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7935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ППГСТ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(первичное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персистирующее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гиалоидное стекловидное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тело)</a:t>
            </a:r>
          </a:p>
          <a:p>
            <a:pPr marL="0" indent="0">
              <a:buNone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4" y="1484784"/>
            <a:ext cx="266700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t="13926" b="12558"/>
          <a:stretch/>
        </p:blipFill>
        <p:spPr bwMode="auto">
          <a:xfrm>
            <a:off x="3748440" y="1916832"/>
            <a:ext cx="510433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36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0000">
              <a:srgbClr val="F1F4F6"/>
            </a:gs>
            <a:gs pos="64000">
              <a:schemeClr val="bg1"/>
            </a:gs>
            <a:gs pos="32335">
              <a:srgbClr val="FFFFFF"/>
            </a:gs>
            <a:gs pos="28000">
              <a:schemeClr val="bg1"/>
            </a:gs>
            <a:gs pos="100000">
              <a:schemeClr val="accent4">
                <a:lumMod val="20000"/>
                <a:lumOff val="8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9144"/>
            <a:ext cx="8229600" cy="14847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/>
              <a:t>ПАТОЛОГИИ СЕТЧАТКИ И</a:t>
            </a:r>
            <a:br>
              <a:rPr lang="ru-RU" sz="3600" dirty="0"/>
            </a:br>
            <a:r>
              <a:rPr lang="ru-RU" sz="3600" dirty="0"/>
              <a:t>ЗРИТЕЛЬНОГО НЕРВА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ОТСЛОЕНИЕ СЕТЧАТКИ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0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04</a:t>
            </a:r>
            <a:endParaRPr lang="ru-RU" sz="9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41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228" y="2860268"/>
            <a:ext cx="3960143" cy="29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1760" r="50602" b="8559"/>
          <a:stretch/>
        </p:blipFill>
        <p:spPr bwMode="auto">
          <a:xfrm>
            <a:off x="5196297" y="1569660"/>
            <a:ext cx="2988033" cy="253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3" t="2261" r="1048" b="9350"/>
          <a:stretch/>
        </p:blipFill>
        <p:spPr bwMode="auto">
          <a:xfrm>
            <a:off x="5208833" y="4104336"/>
            <a:ext cx="2963608" cy="25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СУБРЕТИНАЛЬНОЕ НОВООБРАЗОВАНИЕ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3927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4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ИЗМЕНЕНИЯ ЗРИТЕЛЬНОГО НЕРВА НА УЗИ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3126" r="46844" b="1858"/>
          <a:stretch/>
        </p:blipFill>
        <p:spPr bwMode="auto">
          <a:xfrm>
            <a:off x="3347864" y="3861048"/>
            <a:ext cx="3065472" cy="278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2" t="2082" r="2000" b="43970"/>
          <a:stretch/>
        </p:blipFill>
        <p:spPr bwMode="auto">
          <a:xfrm>
            <a:off x="5724128" y="1196751"/>
            <a:ext cx="3192328" cy="314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8254" r="76139" b="63039"/>
          <a:stretch/>
        </p:blipFill>
        <p:spPr bwMode="auto">
          <a:xfrm>
            <a:off x="251520" y="1412775"/>
            <a:ext cx="2718072" cy="26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2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88000">
              <a:schemeClr val="accent4">
                <a:lumMod val="20000"/>
                <a:lumOff val="80000"/>
              </a:schemeClr>
            </a:gs>
            <a:gs pos="69000">
              <a:schemeClr val="bg1"/>
            </a:gs>
            <a:gs pos="52000">
              <a:srgbClr val="FFFFFF"/>
            </a:gs>
            <a:gs pos="6000">
              <a:schemeClr val="bg1"/>
            </a:gs>
            <a:gs pos="100000">
              <a:schemeClr val="accent4">
                <a:lumMod val="20000"/>
                <a:lumOff val="8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96752"/>
          </a:xfrm>
        </p:spPr>
        <p:txBody>
          <a:bodyPr/>
          <a:lstStyle/>
          <a:p>
            <a:r>
              <a:rPr lang="ru-RU" sz="3600" dirty="0"/>
              <a:t>ПАТОЛОГИИ ОРБИТЫ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1845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НОВООБРАЗОВАНИЯ ОРБИТЫ</a:t>
            </a:r>
          </a:p>
          <a:p>
            <a:pPr marL="0" indent="0" algn="ctr">
              <a:buNone/>
            </a:pPr>
            <a:endParaRPr lang="ru-RU" i="1" u="sng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i="1" u="sng" dirty="0" smtClean="0">
                <a:solidFill>
                  <a:schemeClr val="tx1"/>
                </a:solidFill>
              </a:rPr>
              <a:t>Этиология</a:t>
            </a:r>
            <a:endParaRPr lang="ru-RU" i="1" u="sng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0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05</a:t>
            </a:r>
            <a:endParaRPr lang="ru-RU" sz="9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771800" y="2523768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471512" y="2523768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4728" y="3140968"/>
            <a:ext cx="33123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Первичные образования </a:t>
            </a:r>
          </a:p>
          <a:p>
            <a:pPr algn="ctr"/>
            <a:r>
              <a:rPr lang="ru-RU" sz="1600" dirty="0" smtClean="0">
                <a:latin typeface="+mj-lt"/>
              </a:rPr>
              <a:t>(из любой ткани орбиты)</a:t>
            </a:r>
            <a:endParaRPr lang="ru-RU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3140968"/>
            <a:ext cx="33123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Вторичные образования </a:t>
            </a:r>
          </a:p>
          <a:p>
            <a:pPr marL="285750" indent="-285750" algn="ctr">
              <a:buFontTx/>
              <a:buChar char="-"/>
            </a:pPr>
            <a:r>
              <a:rPr lang="ru-RU" sz="1600" dirty="0" smtClean="0">
                <a:latin typeface="+mj-lt"/>
              </a:rPr>
              <a:t>от распространения опухолевых заболеваний из смежных структур (полости носа, лобных и верхнечелюстных пазух, полости рта)</a:t>
            </a:r>
          </a:p>
          <a:p>
            <a:pPr marL="285750" indent="-285750" algn="ctr">
              <a:buFontTx/>
              <a:buChar char="-"/>
            </a:pPr>
            <a:r>
              <a:rPr lang="ru-RU" sz="1600" dirty="0" smtClean="0">
                <a:latin typeface="+mj-lt"/>
              </a:rPr>
              <a:t>метастазы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751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1790" r="69273" b="16543"/>
          <a:stretch/>
        </p:blipFill>
        <p:spPr bwMode="auto">
          <a:xfrm>
            <a:off x="251521" y="260648"/>
            <a:ext cx="2820864" cy="39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6" t="3427" r="845" b="2095"/>
          <a:stretch/>
        </p:blipFill>
        <p:spPr bwMode="auto">
          <a:xfrm>
            <a:off x="3275856" y="1628800"/>
            <a:ext cx="5586983" cy="454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9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967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ТЕХНИЧЕСКИЕ </a:t>
            </a:r>
            <a:r>
              <a:rPr lang="ru-RU" sz="3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АСПЕКТЫ ПРОВЕДЕНИЯИССЛЕДОВАНИЯ</a:t>
            </a:r>
            <a:endParaRPr lang="ru-RU" sz="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Процедура проведения УЗИ глаза у животных включает: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• локальную анестезию (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Алкаин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Инокаин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гл.капли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)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• нанесение геля на датчик и прикладывание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его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к поверхности глаза или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к веку.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/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Затем специалист медленно сканирует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д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атчиком область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глаза, получая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изображения структур глазного яблока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и его вспомогательного аппарата на экране.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28540"/>
            <a:ext cx="3312368" cy="429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0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АБСЦЕССЫ ОРБИТЫ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6347048" cy="4785395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Наиболее часто встречаются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</a:rPr>
              <a:t>одонтогенные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 абсцессы, ятрогенные или абсцессы из-за инородных 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тел</a:t>
            </a:r>
          </a:p>
          <a:p>
            <a:endParaRPr lang="ru-RU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43120" r="57291" b="12157"/>
          <a:stretch/>
        </p:blipFill>
        <p:spPr bwMode="auto">
          <a:xfrm>
            <a:off x="395536" y="2715514"/>
            <a:ext cx="3024336" cy="321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2000" r="28762" b="59778"/>
          <a:stretch/>
        </p:blipFill>
        <p:spPr bwMode="auto">
          <a:xfrm>
            <a:off x="6734811" y="1556792"/>
            <a:ext cx="2373669" cy="241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1" t="54259" r="5037" b="3146"/>
          <a:stretch/>
        </p:blipFill>
        <p:spPr bwMode="auto">
          <a:xfrm>
            <a:off x="4499992" y="3645024"/>
            <a:ext cx="2853872" cy="281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3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>
                <a:effectLst/>
              </a:rPr>
              <a:t>МЕТОДИКА ПРОВЕДЕНИЯ </a:t>
            </a:r>
            <a:r>
              <a:rPr lang="ru-RU" sz="3600" dirty="0" smtClean="0">
                <a:effectLst/>
              </a:rPr>
              <a:t>ИССЛЕДОВАНИЯ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Положение датчика – направление сканирование -</a:t>
            </a:r>
            <a:br>
              <a:rPr lang="ru-RU" dirty="0"/>
            </a:br>
            <a:r>
              <a:rPr lang="ru-RU" dirty="0"/>
              <a:t>положение </a:t>
            </a:r>
            <a:r>
              <a:rPr lang="ru-RU" dirty="0" smtClean="0"/>
              <a:t>взгляда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2592"/>
            <a:ext cx="847725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14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>
                <a:effectLst/>
              </a:rPr>
              <a:t>НАИБОЛЕЕ ЧАСТО ПРИМЕНЯЕМОЕ </a:t>
            </a:r>
            <a:r>
              <a:rPr lang="ru-RU" sz="2400" dirty="0" smtClean="0">
                <a:effectLst/>
              </a:rPr>
              <a:t>ПОЛОЖЕНИЕ</a:t>
            </a:r>
            <a:r>
              <a:rPr lang="ru-RU" sz="2400" dirty="0" smtClean="0"/>
              <a:t> </a:t>
            </a:r>
            <a:r>
              <a:rPr lang="ru-RU" sz="2400" dirty="0" smtClean="0">
                <a:effectLst/>
              </a:rPr>
              <a:t>ДАТЧИКА</a:t>
            </a:r>
            <a:br>
              <a:rPr lang="ru-RU" sz="2400" dirty="0" smtClean="0">
                <a:effectLst/>
              </a:rPr>
            </a:b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91" b="35902"/>
          <a:stretch/>
        </p:blipFill>
        <p:spPr bwMode="auto">
          <a:xfrm>
            <a:off x="539552" y="1438406"/>
            <a:ext cx="4380929" cy="316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9" t="30867"/>
          <a:stretch/>
        </p:blipFill>
        <p:spPr bwMode="auto">
          <a:xfrm>
            <a:off x="5148064" y="2780928"/>
            <a:ext cx="3703130" cy="376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7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32656"/>
            <a:ext cx="8229600" cy="1296144"/>
          </a:xfrm>
        </p:spPr>
        <p:txBody>
          <a:bodyPr/>
          <a:lstStyle/>
          <a:p>
            <a:r>
              <a:rPr lang="ru-RU" sz="3600" dirty="0">
                <a:effectLst/>
              </a:rPr>
              <a:t>УЗ биометрия </a:t>
            </a:r>
            <a:r>
              <a:rPr lang="ru-RU" sz="3600" dirty="0" smtClean="0">
                <a:effectLst/>
              </a:rPr>
              <a:t>глаза</a:t>
            </a:r>
            <a:endParaRPr lang="ru-RU" sz="3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7"/>
          <a:stretch/>
        </p:blipFill>
        <p:spPr bwMode="auto">
          <a:xfrm>
            <a:off x="3347864" y="3573016"/>
            <a:ext cx="564051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61"/>
          <a:stretch/>
        </p:blipFill>
        <p:spPr bwMode="auto">
          <a:xfrm rot="5400000">
            <a:off x="-368270" y="1456502"/>
            <a:ext cx="4104323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3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704"/>
            <a:ext cx="9144000" cy="426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9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" b="2060"/>
          <a:stretch/>
        </p:blipFill>
        <p:spPr bwMode="auto">
          <a:xfrm>
            <a:off x="9104" y="252516"/>
            <a:ext cx="9013760" cy="633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55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822</TotalTime>
  <Words>495</Words>
  <Application>Microsoft Office PowerPoint</Application>
  <PresentationFormat>Экран (4:3)</PresentationFormat>
  <Paragraphs>85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Исполнительная</vt:lpstr>
      <vt:lpstr>УЗИ глаза </vt:lpstr>
      <vt:lpstr>Презентация PowerPoint</vt:lpstr>
      <vt:lpstr>ОСНОВЫ УЛЬТРАЗВУКОВОГО ИССЛЕДОВАНИЯ ГЛАЗА</vt:lpstr>
      <vt:lpstr>ТЕХНИЧЕСКИЕ АСПЕКТЫ ПРОВЕДЕНИЯИССЛЕДОВАНИЯ</vt:lpstr>
      <vt:lpstr>МЕТОДИКА ПРОВЕДЕНИЯ ИССЛЕДОВАНИЯ</vt:lpstr>
      <vt:lpstr>НАИБОЛЕЕ ЧАСТО ПРИМЕНЯЕМОЕ ПОЛОЖЕНИЕ ДАТЧИКА </vt:lpstr>
      <vt:lpstr>УЗ биометрия глаза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глаза у различных видов животных</vt:lpstr>
      <vt:lpstr>Презентация PowerPoint</vt:lpstr>
      <vt:lpstr>ОСОБЕННОСТИ СТРОЕНИЯ ГЛАЗНОГО ЯБЛОКА И ИХ ВЛИЯНИЕ НА УЛЬТРАЗВУКОВОЕ ИССЛЕДОВАНИЕ</vt:lpstr>
      <vt:lpstr>ПОКАЗАНИЯ К УЗИ ГЛАЗНОГО ЯБЛОКА</vt:lpstr>
      <vt:lpstr>ПРОТИВОПОКАЗАНИЯ К УЗИ ГЛАЗНОГО ЯБЛОКА</vt:lpstr>
      <vt:lpstr>ОСНОВНЫЕ ПАТОЛОГИИ ГЛАЗНОГО ЯБЛОКА, ВЫЯВЛЯЕМЫЕ С ПОМОЩЬЮ УЛЬТРАЗВУКОВОГО СКАНИРОВАНИЯ</vt:lpstr>
      <vt:lpstr>ПАТОЛОГИИ РОГОВИЦЫ И СКЛЕРЫ</vt:lpstr>
      <vt:lpstr>Презентация PowerPoint</vt:lpstr>
      <vt:lpstr>Презентация PowerPoint</vt:lpstr>
      <vt:lpstr>Презентация PowerPoint</vt:lpstr>
      <vt:lpstr>ПАТОЛОГИИ СОСУДИСТОЙ ОБОЛОЧКИ</vt:lpstr>
      <vt:lpstr>Презентация PowerPoint</vt:lpstr>
      <vt:lpstr>ИЗМЕНЕНИЯ ЦИЛИАРНОГО ТЕЛА</vt:lpstr>
      <vt:lpstr>ОТСЛОЕНИЕ СОСУДИСТОЙ ОБОЛОЧКИ И ЦТ</vt:lpstr>
      <vt:lpstr>Презентация PowerPoint</vt:lpstr>
      <vt:lpstr>ПАТОЛОГИИ ХРУСТАЛИКА И СТЕКЛОВИДНОГО ТЕЛА</vt:lpstr>
      <vt:lpstr>ЛЮКСАЦИЯ ХРУСТАЛИКА</vt:lpstr>
      <vt:lpstr>РАЗРЫВ КАПСУЛЫ</vt:lpstr>
      <vt:lpstr>СИНХИЗИС И СИНЕРЕЗИС стекловидного тела</vt:lpstr>
      <vt:lpstr>ГЕМОФТАЛЬМ</vt:lpstr>
      <vt:lpstr>ЭНДОФТАЛЬМИТ</vt:lpstr>
      <vt:lpstr>ОТСЛОЕНИЕ СТЕКЛОВИДНОГО ТЕЛА</vt:lpstr>
      <vt:lpstr>Презентация PowerPoint</vt:lpstr>
      <vt:lpstr>ПАТОЛОГИИ СЕТЧАТКИ И ЗРИТЕЛЬНОГО НЕРВА</vt:lpstr>
      <vt:lpstr>СУБРЕТИНАЛЬНОЕ НОВООБРАЗОВАНИЕ</vt:lpstr>
      <vt:lpstr>ИЗМЕНЕНИЯ ЗРИТЕЛЬНОГО НЕРВА НА УЗИ</vt:lpstr>
      <vt:lpstr>ПАТОЛОГИИ ОРБИТЫ</vt:lpstr>
      <vt:lpstr>Презентация PowerPoint</vt:lpstr>
      <vt:lpstr>АБСЦЕССЫ ОРБИТЫ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32</cp:revision>
  <dcterms:created xsi:type="dcterms:W3CDTF">2024-10-05T19:57:02Z</dcterms:created>
  <dcterms:modified xsi:type="dcterms:W3CDTF">2024-10-06T19:14:34Z</dcterms:modified>
</cp:coreProperties>
</file>